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33"/>
    <p:restoredTop sz="94617"/>
  </p:normalViewPr>
  <p:slideViewPr>
    <p:cSldViewPr snapToGrid="0" snapToObjects="1">
      <p:cViewPr>
        <p:scale>
          <a:sx n="84" d="100"/>
          <a:sy n="84" d="100"/>
        </p:scale>
        <p:origin x="16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CFCBD7-BBF0-C946-813C-D3CB615940ED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A91F6-17BA-BE4C-B53D-591B23AE2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4140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FFC23-FD05-4447-8989-17EC9D7A23C7}" type="datetimeFigureOut">
              <a:rPr lang="en-US" smtClean="0"/>
              <a:t>11/26/16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821D6-FE36-3342-8931-5C97D6B35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58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821D6-FE36-3342-8931-5C97D6B355B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19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11/26/16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javascript.ru/prototypes" TargetMode="External"/><Relationship Id="rId4" Type="http://schemas.openxmlformats.org/officeDocument/2006/relationships/hyperlink" Target="http://www.cyberguru.ru/web/html/javascript-introduction-to-objective-j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err="1" smtClean="0"/>
              <a:t>Oop</a:t>
            </a:r>
            <a:r>
              <a:rPr lang="en-US" sz="6600" dirty="0" smtClean="0"/>
              <a:t>. </a:t>
            </a:r>
            <a:r>
              <a:rPr lang="uk-UA" sz="6600" dirty="0" smtClean="0"/>
              <a:t>наслідування</a:t>
            </a:r>
            <a:endParaRPr lang="en-US" sz="6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27" y="3956280"/>
            <a:ext cx="2769889" cy="90685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5127" y="3956280"/>
            <a:ext cx="8361229" cy="1086237"/>
          </a:xfrm>
        </p:spPr>
        <p:txBody>
          <a:bodyPr/>
          <a:lstStyle/>
          <a:p>
            <a:pPr algn="r"/>
            <a:r>
              <a:rPr lang="en-US" dirty="0" smtClean="0"/>
              <a:t> Andriy Zherdiy</a:t>
            </a:r>
          </a:p>
          <a:p>
            <a:pPr algn="r"/>
            <a:r>
              <a:rPr lang="en-US" sz="1800" dirty="0" err="1"/>
              <a:t>a</a:t>
            </a:r>
            <a:r>
              <a:rPr lang="en-US" sz="1800" dirty="0" err="1" smtClean="0"/>
              <a:t>ndriy.zherdiy@outlook.com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993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Про </a:t>
            </a:r>
            <a:r>
              <a:rPr lang="uk-UA" dirty="0" smtClean="0"/>
              <a:t>що буде йти </a:t>
            </a:r>
            <a:r>
              <a:rPr lang="uk-UA" dirty="0" smtClean="0"/>
              <a:t>мова?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ООП </a:t>
            </a:r>
            <a:r>
              <a:rPr lang="mr-IN" dirty="0" smtClean="0"/>
              <a:t>–</a:t>
            </a:r>
            <a:r>
              <a:rPr lang="uk-UA" dirty="0" smtClean="0"/>
              <a:t> основні принципи</a:t>
            </a:r>
          </a:p>
          <a:p>
            <a:r>
              <a:rPr lang="uk-UA" dirty="0" smtClean="0"/>
              <a:t>Клас, властивість, метод</a:t>
            </a:r>
            <a:endParaRPr lang="uk-UA" dirty="0" smtClean="0"/>
          </a:p>
          <a:p>
            <a:r>
              <a:rPr lang="uk-UA" dirty="0" smtClean="0"/>
              <a:t>Інкапсуляція</a:t>
            </a:r>
          </a:p>
          <a:p>
            <a:r>
              <a:rPr lang="uk-UA" dirty="0" smtClean="0"/>
              <a:t>Поліморфізм</a:t>
            </a:r>
          </a:p>
          <a:p>
            <a:r>
              <a:rPr lang="uk-UA" dirty="0" smtClean="0"/>
              <a:t>Наслідування</a:t>
            </a:r>
            <a:endParaRPr lang="uk-UA" dirty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116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ООП </a:t>
            </a:r>
            <a:r>
              <a:rPr lang="mr-IN" dirty="0"/>
              <a:t>–</a:t>
            </a:r>
            <a:r>
              <a:rPr lang="uk-UA" dirty="0"/>
              <a:t> основні принципи</a:t>
            </a:r>
            <a:br>
              <a:rPr lang="uk-UA" dirty="0"/>
            </a:br>
            <a:r>
              <a:rPr lang="uk-UA" dirty="0" smtClean="0"/>
              <a:t/>
            </a:r>
            <a:br>
              <a:rPr lang="uk-UA" dirty="0" smtClean="0"/>
            </a:br>
            <a:r>
              <a:rPr lang="uk-UA" dirty="0" smtClean="0"/>
              <a:t/>
            </a:r>
            <a:br>
              <a:rPr lang="uk-UA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 - </a:t>
            </a:r>
            <a:r>
              <a:rPr lang="en-US" dirty="0" err="1" smtClean="0"/>
              <a:t>Принцип</a:t>
            </a:r>
            <a:r>
              <a:rPr lang="en-US" dirty="0" smtClean="0"/>
              <a:t> </a:t>
            </a:r>
            <a:r>
              <a:rPr lang="en-US" dirty="0" err="1"/>
              <a:t>единственной</a:t>
            </a:r>
            <a:r>
              <a:rPr lang="en-US" dirty="0"/>
              <a:t> </a:t>
            </a:r>
            <a:r>
              <a:rPr lang="en-US" dirty="0" err="1"/>
              <a:t>ответственности</a:t>
            </a:r>
            <a:r>
              <a:rPr lang="en-US" dirty="0"/>
              <a:t> (The Single Responsibility Principle</a:t>
            </a:r>
            <a:r>
              <a:rPr lang="en-US" dirty="0" smtClean="0"/>
              <a:t>) </a:t>
            </a:r>
            <a:r>
              <a:rPr lang="en-US" dirty="0" err="1" smtClean="0"/>
              <a:t>Существует</a:t>
            </a:r>
            <a:r>
              <a:rPr lang="en-US" dirty="0" smtClean="0"/>
              <a:t> </a:t>
            </a:r>
            <a:r>
              <a:rPr lang="en-US" dirty="0" err="1"/>
              <a:t>лишь</a:t>
            </a:r>
            <a:r>
              <a:rPr lang="en-US" dirty="0"/>
              <a:t> </a:t>
            </a:r>
            <a:r>
              <a:rPr lang="en-US" dirty="0" err="1"/>
              <a:t>одна</a:t>
            </a:r>
            <a:r>
              <a:rPr lang="en-US" dirty="0"/>
              <a:t> </a:t>
            </a:r>
            <a:r>
              <a:rPr lang="en-US" dirty="0" err="1"/>
              <a:t>причина</a:t>
            </a:r>
            <a:r>
              <a:rPr lang="en-US" dirty="0"/>
              <a:t>, </a:t>
            </a:r>
            <a:r>
              <a:rPr lang="en-US" dirty="0" err="1"/>
              <a:t>приводящая</a:t>
            </a:r>
            <a:r>
              <a:rPr lang="en-US" dirty="0"/>
              <a:t> </a:t>
            </a:r>
            <a:r>
              <a:rPr lang="en-US" dirty="0" err="1"/>
              <a:t>к</a:t>
            </a:r>
            <a:r>
              <a:rPr lang="en-US" dirty="0"/>
              <a:t> </a:t>
            </a:r>
            <a:r>
              <a:rPr lang="en-US" dirty="0" err="1"/>
              <a:t>изменению</a:t>
            </a:r>
            <a:r>
              <a:rPr lang="en-US" dirty="0"/>
              <a:t> </a:t>
            </a:r>
            <a:r>
              <a:rPr lang="en-US" dirty="0" err="1"/>
              <a:t>класса</a:t>
            </a:r>
            <a:r>
              <a:rPr lang="en-US" dirty="0" smtClean="0"/>
              <a:t>.</a:t>
            </a:r>
          </a:p>
          <a:p>
            <a:r>
              <a:rPr lang="en-US" dirty="0" smtClean="0"/>
              <a:t>O - </a:t>
            </a:r>
            <a:r>
              <a:rPr lang="en-US" dirty="0" err="1" smtClean="0"/>
              <a:t>Принцип</a:t>
            </a:r>
            <a:r>
              <a:rPr lang="en-US" dirty="0" smtClean="0"/>
              <a:t> </a:t>
            </a:r>
            <a:r>
              <a:rPr lang="en-US" dirty="0" err="1"/>
              <a:t>открытости</a:t>
            </a:r>
            <a:r>
              <a:rPr lang="en-US" dirty="0"/>
              <a:t>/</a:t>
            </a:r>
            <a:r>
              <a:rPr lang="en-US" dirty="0" err="1"/>
              <a:t>закрытости</a:t>
            </a:r>
            <a:r>
              <a:rPr lang="en-US" dirty="0"/>
              <a:t> (The Open Closed Principle</a:t>
            </a:r>
            <a:r>
              <a:rPr lang="en-US" dirty="0" smtClean="0"/>
              <a:t>) «</a:t>
            </a:r>
            <a:r>
              <a:rPr lang="en-US" dirty="0" err="1"/>
              <a:t>программные</a:t>
            </a:r>
            <a:r>
              <a:rPr lang="en-US" dirty="0"/>
              <a:t> </a:t>
            </a:r>
            <a:r>
              <a:rPr lang="en-US" dirty="0" err="1"/>
              <a:t>сущности</a:t>
            </a:r>
            <a:r>
              <a:rPr lang="en-US" dirty="0"/>
              <a:t> … </a:t>
            </a:r>
            <a:r>
              <a:rPr lang="en-US" dirty="0" err="1"/>
              <a:t>должны</a:t>
            </a:r>
            <a:r>
              <a:rPr lang="en-US" dirty="0"/>
              <a:t> </a:t>
            </a:r>
            <a:r>
              <a:rPr lang="en-US" dirty="0" err="1"/>
              <a:t>быть</a:t>
            </a:r>
            <a:r>
              <a:rPr lang="en-US" dirty="0"/>
              <a:t> </a:t>
            </a:r>
            <a:r>
              <a:rPr lang="en-US" dirty="0" err="1"/>
              <a:t>открыты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расширения</a:t>
            </a:r>
            <a:r>
              <a:rPr lang="en-US" dirty="0"/>
              <a:t>, </a:t>
            </a:r>
            <a:r>
              <a:rPr lang="en-US" dirty="0" err="1"/>
              <a:t>но</a:t>
            </a:r>
            <a:r>
              <a:rPr lang="en-US" dirty="0"/>
              <a:t> </a:t>
            </a:r>
            <a:r>
              <a:rPr lang="en-US" dirty="0" err="1"/>
              <a:t>закрыты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модификации</a:t>
            </a:r>
            <a:r>
              <a:rPr lang="en-US" dirty="0" smtClean="0"/>
              <a:t>.»</a:t>
            </a:r>
          </a:p>
          <a:p>
            <a:r>
              <a:rPr lang="en-US" dirty="0" smtClean="0"/>
              <a:t>L - </a:t>
            </a:r>
            <a:r>
              <a:rPr lang="en-US" dirty="0" err="1" smtClean="0"/>
              <a:t>Принцип</a:t>
            </a:r>
            <a:r>
              <a:rPr lang="en-US" dirty="0" smtClean="0"/>
              <a:t> </a:t>
            </a:r>
            <a:r>
              <a:rPr lang="en-US" dirty="0" err="1"/>
              <a:t>подстановки</a:t>
            </a:r>
            <a:r>
              <a:rPr lang="en-US" dirty="0"/>
              <a:t> </a:t>
            </a:r>
            <a:r>
              <a:rPr lang="en-US" dirty="0" err="1"/>
              <a:t>Барбары</a:t>
            </a:r>
            <a:r>
              <a:rPr lang="en-US" dirty="0"/>
              <a:t> </a:t>
            </a:r>
            <a:r>
              <a:rPr lang="en-US" dirty="0" err="1"/>
              <a:t>Лисков</a:t>
            </a:r>
            <a:r>
              <a:rPr lang="en-US" dirty="0"/>
              <a:t> (The </a:t>
            </a:r>
            <a:r>
              <a:rPr lang="en-US" dirty="0" err="1"/>
              <a:t>Liskov</a:t>
            </a:r>
            <a:r>
              <a:rPr lang="en-US" dirty="0"/>
              <a:t> Substitution Principle</a:t>
            </a:r>
            <a:r>
              <a:rPr lang="en-US" dirty="0" smtClean="0"/>
              <a:t>) «</a:t>
            </a:r>
            <a:r>
              <a:rPr lang="en-US" dirty="0" err="1"/>
              <a:t>объекты</a:t>
            </a:r>
            <a:r>
              <a:rPr lang="en-US" dirty="0"/>
              <a:t> </a:t>
            </a:r>
            <a:r>
              <a:rPr lang="en-US" dirty="0" err="1"/>
              <a:t>в</a:t>
            </a:r>
            <a:r>
              <a:rPr lang="en-US" dirty="0"/>
              <a:t> </a:t>
            </a:r>
            <a:r>
              <a:rPr lang="en-US" dirty="0" err="1"/>
              <a:t>программе</a:t>
            </a:r>
            <a:r>
              <a:rPr lang="en-US" dirty="0"/>
              <a:t> </a:t>
            </a:r>
            <a:r>
              <a:rPr lang="en-US" dirty="0" err="1"/>
              <a:t>должны</a:t>
            </a:r>
            <a:r>
              <a:rPr lang="en-US" dirty="0"/>
              <a:t> </a:t>
            </a:r>
            <a:r>
              <a:rPr lang="en-US" dirty="0" err="1"/>
              <a:t>быть</a:t>
            </a:r>
            <a:r>
              <a:rPr lang="en-US" dirty="0"/>
              <a:t> </a:t>
            </a:r>
            <a:r>
              <a:rPr lang="en-US" dirty="0" err="1"/>
              <a:t>заменяемыми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экземпляры</a:t>
            </a:r>
            <a:r>
              <a:rPr lang="en-US" dirty="0"/>
              <a:t> </a:t>
            </a:r>
            <a:r>
              <a:rPr lang="en-US" dirty="0" err="1"/>
              <a:t>их</a:t>
            </a:r>
            <a:r>
              <a:rPr lang="en-US" dirty="0"/>
              <a:t> </a:t>
            </a:r>
            <a:r>
              <a:rPr lang="en-US" dirty="0" err="1"/>
              <a:t>подтипов</a:t>
            </a:r>
            <a:r>
              <a:rPr lang="en-US" dirty="0"/>
              <a:t> </a:t>
            </a:r>
            <a:r>
              <a:rPr lang="en-US" dirty="0" err="1"/>
              <a:t>без</a:t>
            </a:r>
            <a:r>
              <a:rPr lang="en-US" dirty="0"/>
              <a:t> </a:t>
            </a:r>
            <a:r>
              <a:rPr lang="en-US" dirty="0" err="1"/>
              <a:t>изменения</a:t>
            </a:r>
            <a:r>
              <a:rPr lang="en-US" dirty="0"/>
              <a:t> </a:t>
            </a:r>
            <a:r>
              <a:rPr lang="en-US" dirty="0" err="1"/>
              <a:t>правильности</a:t>
            </a:r>
            <a:r>
              <a:rPr lang="en-US" dirty="0"/>
              <a:t> </a:t>
            </a:r>
            <a:r>
              <a:rPr lang="en-US" dirty="0" err="1"/>
              <a:t>выполнения</a:t>
            </a:r>
            <a:r>
              <a:rPr lang="en-US" dirty="0"/>
              <a:t> </a:t>
            </a:r>
            <a:r>
              <a:rPr lang="en-US" dirty="0" err="1"/>
              <a:t>программы</a:t>
            </a:r>
            <a:r>
              <a:rPr lang="en-US" dirty="0"/>
              <a:t>.» </a:t>
            </a:r>
            <a:r>
              <a:rPr lang="en-US" dirty="0" err="1"/>
              <a:t>См</a:t>
            </a:r>
            <a:r>
              <a:rPr lang="en-US" dirty="0"/>
              <a:t>. </a:t>
            </a:r>
            <a:r>
              <a:rPr lang="en-US" dirty="0" err="1"/>
              <a:t>также</a:t>
            </a:r>
            <a:r>
              <a:rPr lang="en-US" dirty="0"/>
              <a:t> </a:t>
            </a:r>
            <a:r>
              <a:rPr lang="en-US" dirty="0" err="1"/>
              <a:t>контрактное</a:t>
            </a:r>
            <a:r>
              <a:rPr lang="en-US" dirty="0"/>
              <a:t> </a:t>
            </a:r>
            <a:r>
              <a:rPr lang="en-US" dirty="0" err="1"/>
              <a:t>программирование</a:t>
            </a:r>
            <a:r>
              <a:rPr lang="en-US" dirty="0" smtClean="0"/>
              <a:t>.</a:t>
            </a:r>
          </a:p>
          <a:p>
            <a:r>
              <a:rPr lang="en-US" dirty="0" smtClean="0"/>
              <a:t>I - </a:t>
            </a:r>
            <a:r>
              <a:rPr lang="en-US" dirty="0" err="1" smtClean="0"/>
              <a:t>Принцип</a:t>
            </a:r>
            <a:r>
              <a:rPr lang="en-US" dirty="0" smtClean="0"/>
              <a:t> </a:t>
            </a:r>
            <a:r>
              <a:rPr lang="en-US" dirty="0" err="1"/>
              <a:t>разделения</a:t>
            </a:r>
            <a:r>
              <a:rPr lang="en-US" dirty="0"/>
              <a:t> </a:t>
            </a:r>
            <a:r>
              <a:rPr lang="en-US" dirty="0" err="1"/>
              <a:t>интерфейса</a:t>
            </a:r>
            <a:r>
              <a:rPr lang="en-US" dirty="0"/>
              <a:t> (The Interface Segregation Principle</a:t>
            </a:r>
            <a:r>
              <a:rPr lang="en-US" dirty="0" smtClean="0"/>
              <a:t>) «</a:t>
            </a:r>
            <a:r>
              <a:rPr lang="en-US" dirty="0" err="1"/>
              <a:t>много</a:t>
            </a:r>
            <a:r>
              <a:rPr lang="en-US" dirty="0"/>
              <a:t> </a:t>
            </a:r>
            <a:r>
              <a:rPr lang="en-US" dirty="0" err="1"/>
              <a:t>интерфейсов</a:t>
            </a:r>
            <a:r>
              <a:rPr lang="en-US" dirty="0"/>
              <a:t>, </a:t>
            </a:r>
            <a:r>
              <a:rPr lang="en-US" dirty="0" err="1"/>
              <a:t>специально</a:t>
            </a:r>
            <a:r>
              <a:rPr lang="en-US" dirty="0"/>
              <a:t> </a:t>
            </a:r>
            <a:r>
              <a:rPr lang="en-US" dirty="0" err="1"/>
              <a:t>предназначенных</a:t>
            </a:r>
            <a:r>
              <a:rPr lang="en-US" dirty="0"/>
              <a:t> </a:t>
            </a:r>
            <a:r>
              <a:rPr lang="en-US" dirty="0" err="1"/>
              <a:t>для</a:t>
            </a:r>
            <a:r>
              <a:rPr lang="en-US" dirty="0"/>
              <a:t> </a:t>
            </a:r>
            <a:r>
              <a:rPr lang="en-US" dirty="0" err="1"/>
              <a:t>клиентов</a:t>
            </a:r>
            <a:r>
              <a:rPr lang="en-US" dirty="0"/>
              <a:t>, </a:t>
            </a:r>
            <a:r>
              <a:rPr lang="en-US" dirty="0" err="1"/>
              <a:t>лучше</a:t>
            </a:r>
            <a:r>
              <a:rPr lang="en-US" dirty="0"/>
              <a:t>, </a:t>
            </a:r>
            <a:r>
              <a:rPr lang="en-US" dirty="0" err="1"/>
              <a:t>чем</a:t>
            </a:r>
            <a:r>
              <a:rPr lang="en-US" dirty="0"/>
              <a:t> </a:t>
            </a:r>
            <a:r>
              <a:rPr lang="en-US" dirty="0" err="1"/>
              <a:t>один</a:t>
            </a:r>
            <a:r>
              <a:rPr lang="en-US" dirty="0"/>
              <a:t> </a:t>
            </a:r>
            <a:r>
              <a:rPr lang="en-US" dirty="0" err="1"/>
              <a:t>интерфейс</a:t>
            </a:r>
            <a:r>
              <a:rPr lang="en-US" dirty="0"/>
              <a:t> </a:t>
            </a:r>
            <a:r>
              <a:rPr lang="en-US" dirty="0" err="1"/>
              <a:t>общего</a:t>
            </a:r>
            <a:r>
              <a:rPr lang="en-US" dirty="0"/>
              <a:t> </a:t>
            </a:r>
            <a:r>
              <a:rPr lang="en-US" dirty="0" err="1"/>
              <a:t>назначения</a:t>
            </a:r>
            <a:r>
              <a:rPr lang="en-US" dirty="0" smtClean="0"/>
              <a:t>.»</a:t>
            </a:r>
          </a:p>
          <a:p>
            <a:r>
              <a:rPr lang="en-US" dirty="0" smtClean="0"/>
              <a:t>D - </a:t>
            </a:r>
            <a:r>
              <a:rPr lang="en-US" dirty="0" err="1" smtClean="0"/>
              <a:t>Принцип</a:t>
            </a:r>
            <a:r>
              <a:rPr lang="en-US" dirty="0" smtClean="0"/>
              <a:t> </a:t>
            </a:r>
            <a:r>
              <a:rPr lang="en-US" dirty="0" err="1"/>
              <a:t>инверсии</a:t>
            </a:r>
            <a:r>
              <a:rPr lang="en-US" dirty="0"/>
              <a:t> </a:t>
            </a:r>
            <a:r>
              <a:rPr lang="en-US" dirty="0" err="1"/>
              <a:t>зависимостей</a:t>
            </a:r>
            <a:r>
              <a:rPr lang="en-US" dirty="0"/>
              <a:t> (The Dependency Inversion Principle</a:t>
            </a:r>
            <a:r>
              <a:rPr lang="en-US" dirty="0" smtClean="0"/>
              <a:t>) «</a:t>
            </a:r>
            <a:r>
              <a:rPr lang="en-US" dirty="0" err="1"/>
              <a:t>Зависимость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Абстракциях</a:t>
            </a:r>
            <a:r>
              <a:rPr lang="en-US" dirty="0"/>
              <a:t>. </a:t>
            </a:r>
            <a:r>
              <a:rPr lang="en-US" dirty="0" err="1"/>
              <a:t>Нет</a:t>
            </a:r>
            <a:r>
              <a:rPr lang="en-US" dirty="0"/>
              <a:t> </a:t>
            </a:r>
            <a:r>
              <a:rPr lang="en-US" dirty="0" err="1"/>
              <a:t>зависимости</a:t>
            </a:r>
            <a:r>
              <a:rPr lang="en-US" dirty="0"/>
              <a:t> </a:t>
            </a:r>
            <a:r>
              <a:rPr lang="en-US" dirty="0" err="1"/>
              <a:t>на</a:t>
            </a:r>
            <a:r>
              <a:rPr lang="en-US" dirty="0"/>
              <a:t> </a:t>
            </a:r>
            <a:r>
              <a:rPr lang="en-US" dirty="0" err="1"/>
              <a:t>что-то</a:t>
            </a:r>
            <a:r>
              <a:rPr lang="en-US" dirty="0"/>
              <a:t> </a:t>
            </a:r>
            <a:r>
              <a:rPr lang="en-US" dirty="0" err="1"/>
              <a:t>конкретное</a:t>
            </a:r>
            <a:r>
              <a:rPr lang="en-US" dirty="0" smtClean="0"/>
              <a:t>.»</a:t>
            </a:r>
            <a:endParaRPr lang="uk-UA" dirty="0"/>
          </a:p>
          <a:p>
            <a:endParaRPr lang="uk-UA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90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Клас, властивість, метод</a:t>
            </a:r>
            <a:br>
              <a:rPr lang="uk-UA" dirty="0" smtClean="0"/>
            </a:br>
            <a:r>
              <a:rPr lang="uk-UA" dirty="0" smtClean="0"/>
              <a:t/>
            </a:r>
            <a:br>
              <a:rPr lang="uk-UA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Клас - визначення об</a:t>
            </a:r>
            <a:r>
              <a:rPr lang="en-US" dirty="0" smtClean="0"/>
              <a:t>’</a:t>
            </a:r>
            <a:r>
              <a:rPr lang="uk-UA" dirty="0" err="1" smtClean="0"/>
              <a:t>єкта</a:t>
            </a:r>
            <a:r>
              <a:rPr lang="uk-UA" dirty="0" smtClean="0"/>
              <a:t>, методи і властивості, що до </a:t>
            </a:r>
            <a:r>
              <a:rPr lang="uk-UA" dirty="0" err="1" smtClean="0"/>
              <a:t>ноього</a:t>
            </a:r>
            <a:r>
              <a:rPr lang="uk-UA" dirty="0" smtClean="0"/>
              <a:t> входять</a:t>
            </a:r>
          </a:p>
          <a:p>
            <a:r>
              <a:rPr lang="uk-UA" dirty="0" smtClean="0"/>
              <a:t>Властивість </a:t>
            </a:r>
            <a:r>
              <a:rPr lang="mr-IN" dirty="0" smtClean="0"/>
              <a:t>–</a:t>
            </a:r>
            <a:r>
              <a:rPr lang="uk-UA" dirty="0" smtClean="0"/>
              <a:t> змінна що входить до класу</a:t>
            </a:r>
          </a:p>
          <a:p>
            <a:r>
              <a:rPr lang="uk-UA" dirty="0" smtClean="0"/>
              <a:t>Метод </a:t>
            </a:r>
            <a:r>
              <a:rPr lang="mr-IN" dirty="0" smtClean="0"/>
              <a:t>–</a:t>
            </a:r>
            <a:r>
              <a:rPr lang="uk-UA" dirty="0" smtClean="0"/>
              <a:t> функція, що відноситься до класу</a:t>
            </a:r>
            <a:endParaRPr lang="uk-UA" dirty="0"/>
          </a:p>
          <a:p>
            <a:endParaRPr lang="uk-UA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018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Інкапсуляція</a:t>
            </a:r>
            <a:br>
              <a:rPr lang="uk-UA" dirty="0"/>
            </a:br>
            <a:r>
              <a:rPr lang="uk-UA" dirty="0" smtClean="0"/>
              <a:t/>
            </a:r>
            <a:br>
              <a:rPr lang="uk-UA" dirty="0" smtClean="0"/>
            </a:br>
            <a:r>
              <a:rPr lang="uk-UA" dirty="0" smtClean="0"/>
              <a:t/>
            </a:r>
            <a:br>
              <a:rPr lang="uk-UA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И</a:t>
            </a:r>
            <a:r>
              <a:rPr lang="uk-UA" dirty="0" err="1" smtClean="0"/>
              <a:t>капсуляція</a:t>
            </a:r>
            <a:r>
              <a:rPr lang="uk-UA" dirty="0" smtClean="0"/>
              <a:t> </a:t>
            </a:r>
            <a:r>
              <a:rPr lang="mr-IN" dirty="0" smtClean="0"/>
              <a:t>–</a:t>
            </a:r>
            <a:r>
              <a:rPr lang="uk-UA" dirty="0" smtClean="0"/>
              <a:t> можливість зберігати дані в середині </a:t>
            </a:r>
            <a:r>
              <a:rPr lang="uk-UA" dirty="0" err="1" smtClean="0"/>
              <a:t>класа</a:t>
            </a:r>
            <a:r>
              <a:rPr lang="uk-UA" dirty="0" smtClean="0"/>
              <a:t> закритими для зміни.</a:t>
            </a:r>
          </a:p>
          <a:p>
            <a:r>
              <a:rPr lang="uk-UA" dirty="0" smtClean="0"/>
              <a:t>При створенні нового екземпляра </a:t>
            </a:r>
            <a:r>
              <a:rPr lang="uk-UA" dirty="0" err="1" smtClean="0"/>
              <a:t>класа</a:t>
            </a:r>
            <a:r>
              <a:rPr lang="uk-UA" dirty="0" smtClean="0"/>
              <a:t> для нього створюється новий набір даних</a:t>
            </a:r>
            <a:endParaRPr lang="uk-UA" dirty="0"/>
          </a:p>
          <a:p>
            <a:endParaRPr lang="uk-UA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86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Поліморфізм</a:t>
            </a:r>
            <a:br>
              <a:rPr lang="uk-UA" dirty="0"/>
            </a:br>
            <a:r>
              <a:rPr lang="uk-UA" dirty="0" smtClean="0"/>
              <a:t/>
            </a:r>
            <a:br>
              <a:rPr lang="uk-UA" dirty="0" smtClean="0"/>
            </a:br>
            <a:r>
              <a:rPr lang="uk-UA" dirty="0" smtClean="0"/>
              <a:t/>
            </a:r>
            <a:br>
              <a:rPr lang="uk-UA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Поліморфізм </a:t>
            </a:r>
            <a:r>
              <a:rPr lang="mr-IN" dirty="0" smtClean="0"/>
              <a:t>–</a:t>
            </a:r>
            <a:r>
              <a:rPr lang="uk-UA" dirty="0" smtClean="0"/>
              <a:t> можливість </a:t>
            </a:r>
            <a:r>
              <a:rPr lang="uk-UA" dirty="0" err="1" smtClean="0"/>
              <a:t>класа</a:t>
            </a:r>
            <a:r>
              <a:rPr lang="uk-UA" dirty="0" smtClean="0"/>
              <a:t> викликати одну і ту ж загальну функцію, що </a:t>
            </a:r>
            <a:r>
              <a:rPr lang="uk-UA" dirty="0" err="1" smtClean="0"/>
              <a:t>наслідується</a:t>
            </a:r>
            <a:r>
              <a:rPr lang="uk-UA" dirty="0" smtClean="0"/>
              <a:t>, у власному контексті</a:t>
            </a:r>
            <a:endParaRPr lang="uk-UA" dirty="0"/>
          </a:p>
          <a:p>
            <a:endParaRPr lang="uk-UA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308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Наслідування</a:t>
            </a:r>
            <a:br>
              <a:rPr lang="uk-UA" dirty="0"/>
            </a:br>
            <a:r>
              <a:rPr lang="uk-UA" dirty="0"/>
              <a:t/>
            </a:r>
            <a:br>
              <a:rPr lang="uk-UA" dirty="0"/>
            </a:br>
            <a:r>
              <a:rPr lang="uk-UA" dirty="0" smtClean="0"/>
              <a:t/>
            </a:r>
            <a:br>
              <a:rPr lang="uk-UA" dirty="0" smtClean="0"/>
            </a:br>
            <a:r>
              <a:rPr lang="uk-UA" dirty="0" smtClean="0"/>
              <a:t/>
            </a:r>
            <a:br>
              <a:rPr lang="uk-UA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r>
              <a:rPr lang="uk-UA" dirty="0" err="1" smtClean="0"/>
              <a:t>Прототипне</a:t>
            </a:r>
            <a:r>
              <a:rPr lang="uk-UA" dirty="0" smtClean="0"/>
              <a:t> наслідування</a:t>
            </a:r>
          </a:p>
          <a:p>
            <a:r>
              <a:rPr lang="uk-UA" dirty="0" smtClean="0"/>
              <a:t>Властивість </a:t>
            </a:r>
            <a:r>
              <a:rPr lang="en-US" dirty="0" smtClean="0"/>
              <a:t>prototype</a:t>
            </a:r>
          </a:p>
          <a:p>
            <a:r>
              <a:rPr lang="en-US" dirty="0"/>
              <a:t> </a:t>
            </a:r>
            <a:r>
              <a:rPr lang="en-US" dirty="0" smtClean="0"/>
              <a:t>constructor</a:t>
            </a:r>
          </a:p>
          <a:p>
            <a:r>
              <a:rPr lang="en-US" dirty="0" err="1" smtClean="0"/>
              <a:t>П</a:t>
            </a:r>
            <a:r>
              <a:rPr lang="uk-UA" dirty="0" err="1" smtClean="0"/>
              <a:t>риховані</a:t>
            </a:r>
            <a:r>
              <a:rPr lang="uk-UA" dirty="0" smtClean="0"/>
              <a:t> властивості </a:t>
            </a:r>
            <a:r>
              <a:rPr lang="en-US" dirty="0" smtClean="0"/>
              <a:t>[[</a:t>
            </a:r>
            <a:r>
              <a:rPr lang="en-US" dirty="0"/>
              <a:t>prototype</a:t>
            </a:r>
            <a:r>
              <a:rPr lang="en-US" dirty="0" smtClean="0"/>
              <a:t>]] </a:t>
            </a:r>
            <a:r>
              <a:rPr lang="uk-UA" dirty="0" smtClean="0"/>
              <a:t>та __</a:t>
            </a:r>
            <a:r>
              <a:rPr lang="en-US" dirty="0" smtClean="0"/>
              <a:t>proto__</a:t>
            </a:r>
          </a:p>
          <a:p>
            <a:endParaRPr lang="uk-UA" dirty="0"/>
          </a:p>
          <a:p>
            <a:endParaRPr lang="uk-UA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139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Наслідування</a:t>
            </a:r>
            <a:br>
              <a:rPr lang="uk-UA" dirty="0"/>
            </a:br>
            <a:r>
              <a:rPr lang="uk-UA" dirty="0"/>
              <a:t/>
            </a:r>
            <a:br>
              <a:rPr lang="uk-UA" dirty="0"/>
            </a:br>
            <a:r>
              <a:rPr lang="uk-UA" dirty="0" smtClean="0"/>
              <a:t/>
            </a:r>
            <a:br>
              <a:rPr lang="uk-UA" dirty="0" smtClean="0"/>
            </a:br>
            <a:r>
              <a:rPr lang="uk-UA" dirty="0" smtClean="0"/>
              <a:t/>
            </a:r>
            <a:br>
              <a:rPr lang="uk-UA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endParaRPr lang="uk-UA" dirty="0" smtClean="0"/>
          </a:p>
          <a:p>
            <a:endParaRPr lang="uk-UA" dirty="0" smtClean="0"/>
          </a:p>
          <a:p>
            <a:endParaRPr lang="uk-UA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630680" y="2040105"/>
            <a:ext cx="96316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function</a:t>
            </a:r>
            <a:r>
              <a:rPr lang="en-US" dirty="0"/>
              <a:t> </a:t>
            </a:r>
            <a:r>
              <a:rPr lang="en-US" b="1" dirty="0"/>
              <a:t>extend</a:t>
            </a:r>
            <a:r>
              <a:rPr lang="en-US" dirty="0"/>
              <a:t>(Child, Parent) { </a:t>
            </a:r>
            <a:endParaRPr lang="en-US" dirty="0" smtClean="0"/>
          </a:p>
          <a:p>
            <a:r>
              <a:rPr lang="en-US" b="1" dirty="0" smtClean="0"/>
              <a:t>	</a:t>
            </a:r>
            <a:r>
              <a:rPr lang="en-US" b="1" dirty="0" err="1" smtClean="0">
                <a:solidFill>
                  <a:srgbClr val="0070C0"/>
                </a:solidFill>
              </a:rPr>
              <a:t>var</a:t>
            </a:r>
            <a:r>
              <a:rPr lang="en-US" dirty="0" smtClean="0"/>
              <a:t> </a:t>
            </a:r>
            <a:r>
              <a:rPr lang="en-US" dirty="0"/>
              <a:t>F = </a:t>
            </a:r>
            <a:r>
              <a:rPr lang="en-US" b="1" dirty="0">
                <a:solidFill>
                  <a:srgbClr val="0070C0"/>
                </a:solidFill>
              </a:rPr>
              <a:t>function</a:t>
            </a:r>
            <a:r>
              <a:rPr lang="en-US" dirty="0"/>
              <a:t>() { } </a:t>
            </a:r>
            <a:endParaRPr lang="en-US" dirty="0" smtClean="0"/>
          </a:p>
          <a:p>
            <a:r>
              <a:rPr lang="en-US" dirty="0" smtClean="0"/>
              <a:t>	</a:t>
            </a:r>
            <a:r>
              <a:rPr lang="en-US" dirty="0" err="1" smtClean="0"/>
              <a:t>F.prototype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Parent.prototype</a:t>
            </a:r>
            <a:r>
              <a:rPr lang="en-US" dirty="0"/>
              <a:t> </a:t>
            </a:r>
            <a:r>
              <a:rPr lang="en-US" dirty="0" smtClean="0"/>
              <a:t>;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Child.prototype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b="1" dirty="0"/>
              <a:t>new</a:t>
            </a:r>
            <a:r>
              <a:rPr lang="en-US" dirty="0"/>
              <a:t> F() </a:t>
            </a:r>
            <a:r>
              <a:rPr lang="en-US" dirty="0" smtClean="0"/>
              <a:t>;</a:t>
            </a:r>
          </a:p>
          <a:p>
            <a:r>
              <a:rPr lang="en-US" dirty="0" smtClean="0"/>
              <a:t>	</a:t>
            </a:r>
            <a:r>
              <a:rPr lang="en-US" dirty="0" err="1" smtClean="0"/>
              <a:t>Child.prototype.constructor</a:t>
            </a:r>
            <a:r>
              <a:rPr lang="en-US" dirty="0" smtClean="0"/>
              <a:t> </a:t>
            </a:r>
            <a:r>
              <a:rPr lang="en-US" dirty="0"/>
              <a:t>= Child </a:t>
            </a:r>
            <a:endParaRPr lang="en-US" dirty="0" smtClean="0"/>
          </a:p>
          <a:p>
            <a:r>
              <a:rPr lang="en-US" dirty="0" smtClean="0"/>
              <a:t>	</a:t>
            </a:r>
            <a:r>
              <a:rPr lang="en-US" dirty="0" err="1" smtClean="0"/>
              <a:t>Child.superclass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Parent.prototype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91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Література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>
                <a:hlinkClick r:id="rId3"/>
              </a:rPr>
              <a:t>ООП в прототипному стилі</a:t>
            </a:r>
            <a:r>
              <a:rPr lang="uk-UA" dirty="0" smtClean="0"/>
              <a:t> </a:t>
            </a:r>
            <a:endParaRPr lang="uk-UA" dirty="0" smtClean="0"/>
          </a:p>
          <a:p>
            <a:r>
              <a:rPr lang="en-US" dirty="0" smtClean="0">
                <a:hlinkClick r:id="rId4"/>
              </a:rPr>
              <a:t>http://www.cyberguru.ru/web/html/javascript-introduction-to-objective-js.html</a:t>
            </a:r>
            <a:endParaRPr lang="uk-U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45948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1475</TotalTime>
  <Words>272</Words>
  <Application>Microsoft Macintosh PowerPoint</Application>
  <PresentationFormat>Widescreen</PresentationFormat>
  <Paragraphs>50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Franklin Gothic Book</vt:lpstr>
      <vt:lpstr>Mangal</vt:lpstr>
      <vt:lpstr>Crop</vt:lpstr>
      <vt:lpstr>Oop. наслідування</vt:lpstr>
      <vt:lpstr>Про що буде йти мова? </vt:lpstr>
      <vt:lpstr>ООП – основні принципи   </vt:lpstr>
      <vt:lpstr>Клас, властивість, метод  </vt:lpstr>
      <vt:lpstr>Інкапсуляція   </vt:lpstr>
      <vt:lpstr>Поліморфізм   </vt:lpstr>
      <vt:lpstr>Наслідування    </vt:lpstr>
      <vt:lpstr>Наслідування    </vt:lpstr>
      <vt:lpstr>Література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 - World Wide Web</dc:title>
  <dc:creator>Andriy Zherdiy</dc:creator>
  <cp:lastModifiedBy>Andriy Zherdiy</cp:lastModifiedBy>
  <cp:revision>44</cp:revision>
  <dcterms:created xsi:type="dcterms:W3CDTF">2016-10-22T04:22:12Z</dcterms:created>
  <dcterms:modified xsi:type="dcterms:W3CDTF">2016-11-26T08:20:16Z</dcterms:modified>
</cp:coreProperties>
</file>

<file path=docProps/thumbnail.jpeg>
</file>